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57" r:id="rId5"/>
    <p:sldId id="330" r:id="rId6"/>
    <p:sldId id="272" r:id="rId7"/>
    <p:sldId id="271" r:id="rId8"/>
    <p:sldId id="327" r:id="rId9"/>
    <p:sldId id="324" r:id="rId10"/>
    <p:sldId id="325" r:id="rId11"/>
    <p:sldId id="309" r:id="rId12"/>
    <p:sldId id="312" r:id="rId13"/>
    <p:sldId id="314" r:id="rId14"/>
    <p:sldId id="313" r:id="rId15"/>
    <p:sldId id="315" r:id="rId16"/>
    <p:sldId id="316" r:id="rId17"/>
    <p:sldId id="318" r:id="rId18"/>
    <p:sldId id="331" r:id="rId19"/>
    <p:sldId id="332" r:id="rId20"/>
    <p:sldId id="321" r:id="rId21"/>
    <p:sldId id="31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9FE986-49EF-4D2A-871A-92E308AE6A19}" v="2" dt="2022-03-15T21:29:31.3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707" autoAdjust="0"/>
  </p:normalViewPr>
  <p:slideViewPr>
    <p:cSldViewPr snapToGrid="0">
      <p:cViewPr varScale="1">
        <p:scale>
          <a:sx n="56" d="100"/>
          <a:sy n="56" d="100"/>
        </p:scale>
        <p:origin x="10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6DC46-C7C6-40F8-8A01-5473C87F6A85}" type="datetimeFigureOut">
              <a:rPr lang="en-US" smtClean="0"/>
              <a:t>3/18/2022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35ABD-953C-41D2-A809-36998594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971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5ABD-953C-41D2-A809-3699859471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9639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5ABD-953C-41D2-A809-3699859471A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3145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5ABD-953C-41D2-A809-3699859471A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03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35ABD-953C-41D2-A809-3699859471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35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5ABD-953C-41D2-A809-3699859471A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963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5ABD-953C-41D2-A809-3699859471A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6927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35ABD-953C-41D2-A809-3699859471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88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5ABD-953C-41D2-A809-3699859471A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932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5ABD-953C-41D2-A809-3699859471A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178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5ABD-953C-41D2-A809-3699859471A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6471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5ABD-953C-41D2-A809-3699859471A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73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5ABD-953C-41D2-A809-3699859471A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279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5ABD-953C-41D2-A809-3699859471A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76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5ABD-953C-41D2-A809-3699859471A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914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5ABD-953C-41D2-A809-3699859471A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3650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5ABD-953C-41D2-A809-3699859471A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104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E35ABD-953C-41D2-A809-3699859471A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88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35ABD-953C-41D2-A809-3699859471A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681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B871528-75CC-4C1B-B180-B07BE4F11F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E8E37-DDF6-4AEB-856C-B7C2701BA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10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9355B9-C7AF-4E1C-A4C8-B5CBA378A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E8E37-DDF6-4AEB-856C-B7C2701BA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17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07BF5A-79D2-43E3-94C4-CF4E625EA2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E8E37-DDF6-4AEB-856C-B7C2701BA20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54D798F-53ED-4BAE-9EE1-E79FE9DCD06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9248" y="1709458"/>
            <a:ext cx="7306841" cy="5969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0972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B6C93F-49FB-4FD8-B012-034F59356157}"/>
              </a:ext>
            </a:extLst>
          </p:cNvPr>
          <p:cNvSpPr/>
          <p:nvPr userDrawn="1"/>
        </p:nvSpPr>
        <p:spPr>
          <a:xfrm>
            <a:off x="0" y="5986463"/>
            <a:ext cx="12192000" cy="871537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17A36C-7295-44F0-9D00-9FA7864B8D66}"/>
              </a:ext>
            </a:extLst>
          </p:cNvPr>
          <p:cNvSpPr/>
          <p:nvPr userDrawn="1"/>
        </p:nvSpPr>
        <p:spPr>
          <a:xfrm rot="16200000">
            <a:off x="-2923381" y="2923381"/>
            <a:ext cx="6858000" cy="101123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3AB60972-1015-4FF8-9214-896E1D6699D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5538" y="6280150"/>
            <a:ext cx="34194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© 2022 KMA Human Resources Consulting, LLC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800578-F4F9-41B6-8F7D-BEDE4C1874BE}"/>
              </a:ext>
            </a:extLst>
          </p:cNvPr>
          <p:cNvSpPr/>
          <p:nvPr userDrawn="1"/>
        </p:nvSpPr>
        <p:spPr>
          <a:xfrm>
            <a:off x="-7938" y="5981700"/>
            <a:ext cx="1011238" cy="873125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12" descr="Logo, icon&#10;&#10;Description automatically generated">
            <a:extLst>
              <a:ext uri="{FF2B5EF4-FFF2-40B4-BE49-F238E27FC236}">
                <a16:creationId xmlns:a16="http://schemas.microsoft.com/office/drawing/2014/main" id="{F322B8CB-3CB5-41B1-A562-7B68230E515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13" y="6134100"/>
            <a:ext cx="51911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ABCA3F-D0A0-4F34-B445-526C46376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21787" y="623569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B7E8E37-DDF6-4AEB-856C-B7C2701BA2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57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C5549D-FEE7-4B4F-A0F7-C55E5EF872B3}"/>
              </a:ext>
            </a:extLst>
          </p:cNvPr>
          <p:cNvSpPr/>
          <p:nvPr/>
        </p:nvSpPr>
        <p:spPr>
          <a:xfrm>
            <a:off x="998621" y="1"/>
            <a:ext cx="11193379" cy="599172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09804D-B8C7-4C19-9F93-E2F25310F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499" y="485926"/>
            <a:ext cx="3595003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255499B7-32A8-47E2-922C-A34E69BB71A6}"/>
              </a:ext>
            </a:extLst>
          </p:cNvPr>
          <p:cNvSpPr txBox="1">
            <a:spLocks/>
          </p:cNvSpPr>
          <p:nvPr/>
        </p:nvSpPr>
        <p:spPr>
          <a:xfrm>
            <a:off x="1508499" y="2763748"/>
            <a:ext cx="10234863" cy="230540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>
                <a:solidFill>
                  <a:schemeClr val="accent1"/>
                </a:solidFill>
              </a:rPr>
              <a:t>Recruiting Strategies for Building</a:t>
            </a:r>
            <a:br>
              <a:rPr lang="en-US" sz="4400" dirty="0">
                <a:solidFill>
                  <a:schemeClr val="accent1"/>
                </a:solidFill>
              </a:rPr>
            </a:br>
            <a:r>
              <a:rPr lang="en-US" sz="4400" dirty="0">
                <a:solidFill>
                  <a:schemeClr val="accent1"/>
                </a:solidFill>
              </a:rPr>
              <a:t>an Effective Healthcare Team</a:t>
            </a:r>
          </a:p>
          <a:p>
            <a:pPr algn="ctr"/>
            <a:r>
              <a:rPr lang="en-US" sz="2400" dirty="0">
                <a:solidFill>
                  <a:schemeClr val="accent1"/>
                </a:solidFill>
              </a:rPr>
              <a:t>Holly Lancaster, Recruiting Director</a:t>
            </a:r>
          </a:p>
          <a:p>
            <a:pPr algn="ctr"/>
            <a:endParaRPr lang="en-US" sz="2400" dirty="0">
              <a:solidFill>
                <a:schemeClr val="accent1"/>
              </a:solidFill>
            </a:endParaRPr>
          </a:p>
          <a:p>
            <a:pPr algn="ctr"/>
            <a:r>
              <a:rPr lang="en-US" sz="2400" dirty="0">
                <a:solidFill>
                  <a:schemeClr val="accent1"/>
                </a:solidFill>
              </a:rPr>
              <a:t>March 17, 2022</a:t>
            </a:r>
          </a:p>
          <a:p>
            <a:pPr algn="ctr"/>
            <a:endParaRPr lang="en-US" sz="2400" dirty="0">
              <a:solidFill>
                <a:schemeClr val="accent1"/>
              </a:solidFill>
            </a:endParaRPr>
          </a:p>
          <a:p>
            <a:pPr algn="ctr"/>
            <a:endParaRPr lang="en-US" sz="4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390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46FACDC-E542-40C3-819F-9F7FFB4E0634}"/>
              </a:ext>
            </a:extLst>
          </p:cNvPr>
          <p:cNvSpPr txBox="1"/>
          <p:nvPr/>
        </p:nvSpPr>
        <p:spPr>
          <a:xfrm>
            <a:off x="1324910" y="421248"/>
            <a:ext cx="9486526" cy="70788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l"/>
            <a:r>
              <a:rPr lang="en-US" sz="4000"/>
              <a:t>Sourcing and Growing your Applicant Pool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672667-48FC-4D09-B282-FBB7110ABBB9}"/>
              </a:ext>
            </a:extLst>
          </p:cNvPr>
          <p:cNvSpPr/>
          <p:nvPr/>
        </p:nvSpPr>
        <p:spPr>
          <a:xfrm>
            <a:off x="398035" y="1353234"/>
            <a:ext cx="10413401" cy="5247590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2"/>
            <a:r>
              <a:rPr lang="en-US" sz="2800" i="1" u="sng"/>
              <a:t>Look for Passive Candidates:  </a:t>
            </a:r>
            <a:r>
              <a:rPr lang="en-US" sz="2800"/>
              <a:t>individuals that are not actively looking for a new job. </a:t>
            </a:r>
          </a:p>
          <a:p>
            <a:pPr lvl="2" algn="ctr"/>
            <a:endParaRPr lang="en-US" sz="2800"/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800"/>
              <a:t>Utilize LinkedIn and/or your personal network - approach people directly about your opening.  </a:t>
            </a:r>
          </a:p>
          <a:p>
            <a:pPr lvl="2"/>
            <a:endParaRPr lang="en-US" sz="2800"/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800"/>
              <a:t>Consider a resume search tool from job boards.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800"/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800"/>
              <a:t>Often candidates will post their resume to “be found” and not spend time applying.   </a:t>
            </a:r>
          </a:p>
          <a:p>
            <a:pPr lvl="2"/>
            <a:endParaRPr lang="en-US" sz="2300"/>
          </a:p>
          <a:p>
            <a:pPr lvl="2"/>
            <a:endParaRPr lang="en-US" sz="32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6681CA-0502-4EB7-BD0F-D4FEEF8EAF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E8E37-DDF6-4AEB-856C-B7C2701BA202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6988ED-CDE8-45FD-8FBF-3C7BC7CDB83A}"/>
              </a:ext>
            </a:extLst>
          </p:cNvPr>
          <p:cNvSpPr/>
          <p:nvPr/>
        </p:nvSpPr>
        <p:spPr>
          <a:xfrm>
            <a:off x="1469781" y="1681439"/>
            <a:ext cx="9517792" cy="93871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2"/>
            <a:endParaRPr lang="en-US" sz="2300"/>
          </a:p>
          <a:p>
            <a:pPr lvl="2"/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798499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46FACDC-E542-40C3-819F-9F7FFB4E0634}"/>
              </a:ext>
            </a:extLst>
          </p:cNvPr>
          <p:cNvSpPr txBox="1"/>
          <p:nvPr/>
        </p:nvSpPr>
        <p:spPr>
          <a:xfrm>
            <a:off x="1407385" y="257176"/>
            <a:ext cx="10150997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algn="l"/>
            <a:r>
              <a:rPr lang="en-US" sz="4400"/>
              <a:t>Candidate Communication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672667-48FC-4D09-B282-FBB7110ABBB9}"/>
              </a:ext>
            </a:extLst>
          </p:cNvPr>
          <p:cNvSpPr/>
          <p:nvPr/>
        </p:nvSpPr>
        <p:spPr>
          <a:xfrm>
            <a:off x="533701" y="1185246"/>
            <a:ext cx="9677099" cy="569386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2"/>
            <a:r>
              <a:rPr lang="en-US" sz="2400" u="sng" dirty="0"/>
              <a:t>The job market is </a:t>
            </a:r>
            <a:r>
              <a:rPr lang="en-US" sz="2400" i="1" u="sng" dirty="0"/>
              <a:t>fast </a:t>
            </a:r>
            <a:r>
              <a:rPr lang="en-US" sz="2400" u="sng" dirty="0"/>
              <a:t>right now.</a:t>
            </a:r>
            <a:r>
              <a:rPr lang="en-US" sz="2400" dirty="0"/>
              <a:t>   If you see a resume you like, make a move… now!   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400" dirty="0"/>
              <a:t>Don’t be afraid to follow up.  Strong applicants are applying to multiple jobs.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400" dirty="0"/>
              <a:t>Consider using Email, Phone and TEXT.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400" dirty="0"/>
              <a:t>Be direct.  Suggest a time to talk. 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2"/>
            <a:r>
              <a:rPr lang="en-US" sz="2400" u="sng" dirty="0"/>
              <a:t>For </a:t>
            </a:r>
            <a:r>
              <a:rPr lang="en-US" sz="2400" i="1" u="sng" dirty="0"/>
              <a:t>passive candidates</a:t>
            </a:r>
            <a:r>
              <a:rPr lang="en-US" sz="2400" i="1" dirty="0"/>
              <a:t>, </a:t>
            </a:r>
            <a:r>
              <a:rPr lang="en-US" sz="2400" dirty="0"/>
              <a:t>put your sales hat on! 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400" dirty="0"/>
              <a:t>Keep the applicant in mind with your message:</a:t>
            </a:r>
            <a:r>
              <a:rPr lang="en-US" sz="2800" dirty="0"/>
              <a:t>     </a:t>
            </a:r>
          </a:p>
          <a:p>
            <a:pPr lvl="3"/>
            <a:r>
              <a:rPr lang="en-US" sz="2200" dirty="0">
                <a:solidFill>
                  <a:srgbClr val="FF0000"/>
                </a:solidFill>
              </a:rPr>
              <a:t>      “</a:t>
            </a:r>
            <a:r>
              <a:rPr lang="en-US" sz="2000" dirty="0">
                <a:solidFill>
                  <a:srgbClr val="FF0000"/>
                </a:solidFill>
              </a:rPr>
              <a:t>Would you be interested in chatting with me to learn more?”   </a:t>
            </a:r>
          </a:p>
          <a:p>
            <a:pPr lvl="3"/>
            <a:r>
              <a:rPr lang="en-US" sz="2000" dirty="0">
                <a:solidFill>
                  <a:srgbClr val="FF0000"/>
                </a:solidFill>
              </a:rPr>
              <a:t>                                                           vs.</a:t>
            </a:r>
          </a:p>
          <a:p>
            <a:pPr lvl="3"/>
            <a:r>
              <a:rPr lang="en-US" sz="2000" dirty="0">
                <a:solidFill>
                  <a:srgbClr val="FF0000"/>
                </a:solidFill>
              </a:rPr>
              <a:t>      “Please send your resume and cover letter if you’d like to apply”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lvl="2"/>
            <a:endParaRPr lang="en-US" sz="2000" dirty="0"/>
          </a:p>
          <a:p>
            <a:pPr lvl="2"/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6681CA-0502-4EB7-BD0F-D4FEEF8EAF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E8E37-DDF6-4AEB-856C-B7C2701BA20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60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CC411A-43F4-403B-A531-C32B301397DB}"/>
              </a:ext>
            </a:extLst>
          </p:cNvPr>
          <p:cNvSpPr/>
          <p:nvPr/>
        </p:nvSpPr>
        <p:spPr>
          <a:xfrm>
            <a:off x="1" y="2419109"/>
            <a:ext cx="12192000" cy="10098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6FACDC-E542-40C3-819F-9F7FFB4E0634}"/>
              </a:ext>
            </a:extLst>
          </p:cNvPr>
          <p:cNvSpPr txBox="1"/>
          <p:nvPr/>
        </p:nvSpPr>
        <p:spPr>
          <a:xfrm>
            <a:off x="1820935" y="2543812"/>
            <a:ext cx="941004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4DA4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Helpful Interviewing Tips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6681CA-0502-4EB7-BD0F-D4FEEF8EAF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E8E37-DDF6-4AEB-856C-B7C2701BA2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C234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7025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46FACDC-E542-40C3-819F-9F7FFB4E0634}"/>
              </a:ext>
            </a:extLst>
          </p:cNvPr>
          <p:cNvSpPr txBox="1"/>
          <p:nvPr/>
        </p:nvSpPr>
        <p:spPr>
          <a:xfrm>
            <a:off x="1246021" y="257176"/>
            <a:ext cx="10150997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algn="l"/>
            <a:r>
              <a:rPr lang="en-US" sz="4400"/>
              <a:t>Interviewing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672667-48FC-4D09-B282-FBB7110ABBB9}"/>
              </a:ext>
            </a:extLst>
          </p:cNvPr>
          <p:cNvSpPr/>
          <p:nvPr/>
        </p:nvSpPr>
        <p:spPr>
          <a:xfrm>
            <a:off x="412518" y="1094471"/>
            <a:ext cx="10722208" cy="621708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2"/>
            <a:r>
              <a:rPr lang="en-US" sz="2600" dirty="0"/>
              <a:t>Don’t forget behavioral questions.  It shows that we care </a:t>
            </a:r>
            <a:r>
              <a:rPr lang="en-US" sz="2600" i="1" u="sng" dirty="0"/>
              <a:t>who</a:t>
            </a:r>
            <a:r>
              <a:rPr lang="en-US" sz="2600" i="1" dirty="0"/>
              <a:t> </a:t>
            </a:r>
            <a:r>
              <a:rPr lang="en-US" sz="2600" dirty="0"/>
              <a:t>we hire!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en-US" sz="2400" dirty="0"/>
              <a:t>What motivates you? 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en-US" sz="2400" dirty="0"/>
              <a:t>How do you like to be managed by your supervisor?  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en-US" sz="2400" dirty="0"/>
              <a:t>Share an example of a time when… </a:t>
            </a:r>
            <a:r>
              <a:rPr lang="en-US" sz="2400" i="1" dirty="0"/>
              <a:t>(past behavior predicts future performance)</a:t>
            </a:r>
          </a:p>
          <a:p>
            <a:pPr lvl="2"/>
            <a:endParaRPr lang="en-US" sz="1500" dirty="0"/>
          </a:p>
          <a:p>
            <a:pPr lvl="2"/>
            <a:r>
              <a:rPr lang="en-US" sz="2600" dirty="0"/>
              <a:t>Share some selling points about the role. </a:t>
            </a:r>
            <a:r>
              <a:rPr lang="en-US" sz="2200" i="1" dirty="0"/>
              <a:t>“Let me share with you a little about us…”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en-US" sz="2400" dirty="0"/>
              <a:t>Describe the team and leadership style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en-US" sz="2400" dirty="0"/>
              <a:t>Discuss the company mission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en-US" sz="2400" dirty="0"/>
              <a:t>WHY do employees like working here?  </a:t>
            </a:r>
          </a:p>
          <a:p>
            <a:pPr marL="2628900" lvl="5" indent="-342900">
              <a:buFont typeface="Arial" panose="020B0604020202020204" pitchFamily="34" charset="0"/>
              <a:buChar char="•"/>
            </a:pPr>
            <a:r>
              <a:rPr lang="en-US" sz="2400" dirty="0"/>
              <a:t>Share some stories of company events, etc.  </a:t>
            </a:r>
          </a:p>
          <a:p>
            <a:pPr lvl="3"/>
            <a:endParaRPr lang="en-US" sz="2500" dirty="0"/>
          </a:p>
          <a:p>
            <a:pPr lvl="3"/>
            <a:endParaRPr lang="en-US" sz="2300" dirty="0"/>
          </a:p>
          <a:p>
            <a:pPr lvl="2"/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6681CA-0502-4EB7-BD0F-D4FEEF8EAF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E8E37-DDF6-4AEB-856C-B7C2701BA20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98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46FACDC-E542-40C3-819F-9F7FFB4E0634}"/>
              </a:ext>
            </a:extLst>
          </p:cNvPr>
          <p:cNvSpPr txBox="1"/>
          <p:nvPr/>
        </p:nvSpPr>
        <p:spPr>
          <a:xfrm>
            <a:off x="1246021" y="257176"/>
            <a:ext cx="10150997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algn="l"/>
            <a:r>
              <a:rPr lang="en-US" sz="4400"/>
              <a:t>Interviewing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672667-48FC-4D09-B282-FBB7110ABBB9}"/>
              </a:ext>
            </a:extLst>
          </p:cNvPr>
          <p:cNvSpPr/>
          <p:nvPr/>
        </p:nvSpPr>
        <p:spPr>
          <a:xfrm>
            <a:off x="279161" y="1453639"/>
            <a:ext cx="11117857" cy="430887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2"/>
            <a:r>
              <a:rPr lang="en-US" sz="2200"/>
              <a:t>Final Stages / Offer Negotiation: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200"/>
              <a:t>Transparency is key </a:t>
            </a:r>
          </a:p>
          <a:p>
            <a:pPr marL="3543300" lvl="7" indent="-342900">
              <a:buFont typeface="Arial" panose="020B0604020202020204" pitchFamily="34" charset="0"/>
              <a:buChar char="•"/>
            </a:pPr>
            <a:r>
              <a:rPr lang="en-US" sz="2000" i="1"/>
              <a:t>Communicate.  Even if you’re not moving forward or if you need more time.  </a:t>
            </a:r>
          </a:p>
          <a:p>
            <a:pPr marL="3543300" lvl="7" indent="-342900">
              <a:buFont typeface="Arial" panose="020B0604020202020204" pitchFamily="34" charset="0"/>
              <a:buChar char="•"/>
            </a:pPr>
            <a:r>
              <a:rPr lang="en-US" sz="2000" i="1"/>
              <a:t>No surprises.  Make sure everything in an offer letter has already been discussed. 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200"/>
              <a:t>Share the offer, verbally, first!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200"/>
              <a:t>Allows candidates to get quick answers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200"/>
              <a:t>Gauge the level of excitement vs. disappointment up front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200"/>
              <a:t>Share your enthusiasm.  The deal is not closed yet, keep selling!  </a:t>
            </a:r>
          </a:p>
          <a:p>
            <a:pPr marL="2171700" lvl="4" indent="-342900">
              <a:buFont typeface="Arial" panose="020B0604020202020204" pitchFamily="34" charset="0"/>
              <a:buChar char="•"/>
            </a:pPr>
            <a:r>
              <a:rPr lang="en-US" sz="2200"/>
              <a:t>Discuss a potential start date that works for both</a:t>
            </a:r>
          </a:p>
          <a:p>
            <a:pPr lvl="2"/>
            <a:endParaRPr lang="en-US" sz="32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6681CA-0502-4EB7-BD0F-D4FEEF8EAF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E8E37-DDF6-4AEB-856C-B7C2701BA20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624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CC411A-43F4-403B-A531-C32B301397DB}"/>
              </a:ext>
            </a:extLst>
          </p:cNvPr>
          <p:cNvSpPr/>
          <p:nvPr/>
        </p:nvSpPr>
        <p:spPr>
          <a:xfrm>
            <a:off x="1" y="2419109"/>
            <a:ext cx="12192000" cy="10098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6FACDC-E542-40C3-819F-9F7FFB4E0634}"/>
              </a:ext>
            </a:extLst>
          </p:cNvPr>
          <p:cNvSpPr txBox="1"/>
          <p:nvPr/>
        </p:nvSpPr>
        <p:spPr>
          <a:xfrm>
            <a:off x="1820935" y="2543812"/>
            <a:ext cx="9410049" cy="76944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F4DA40"/>
                </a:solidFill>
                <a:latin typeface="Franklin Gothic Book" panose="020B0503020102020204"/>
              </a:rPr>
              <a:t>Get Creative with What you offer 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4DA4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6681CA-0502-4EB7-BD0F-D4FEEF8EAF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E8E37-DDF6-4AEB-856C-B7C2701BA2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C234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276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46FACDC-E542-40C3-819F-9F7FFB4E0634}"/>
              </a:ext>
            </a:extLst>
          </p:cNvPr>
          <p:cNvSpPr txBox="1"/>
          <p:nvPr/>
        </p:nvSpPr>
        <p:spPr>
          <a:xfrm>
            <a:off x="1246021" y="257176"/>
            <a:ext cx="10150997" cy="769441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US" sz="4400" dirty="0"/>
              <a:t>It's not just about salary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672667-48FC-4D09-B282-FBB7110ABBB9}"/>
              </a:ext>
            </a:extLst>
          </p:cNvPr>
          <p:cNvSpPr/>
          <p:nvPr/>
        </p:nvSpPr>
        <p:spPr>
          <a:xfrm>
            <a:off x="412518" y="1094471"/>
            <a:ext cx="10722208" cy="632480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3"/>
            <a:endParaRPr lang="en-US" sz="2500" dirty="0"/>
          </a:p>
          <a:p>
            <a:pPr lvl="3"/>
            <a:endParaRPr lang="en-US" sz="2500" dirty="0"/>
          </a:p>
          <a:p>
            <a:pPr lvl="3"/>
            <a:r>
              <a:rPr lang="en-US" sz="2500" dirty="0"/>
              <a:t>Sign on bonus – </a:t>
            </a:r>
            <a:r>
              <a:rPr lang="en-US" sz="2500" b="1" dirty="0"/>
              <a:t>not just for CEO anymore</a:t>
            </a:r>
            <a:endParaRPr lang="en-US" b="1" dirty="0"/>
          </a:p>
          <a:p>
            <a:pPr lvl="3"/>
            <a:r>
              <a:rPr lang="en-US" sz="2500" dirty="0"/>
              <a:t>Relocation assistance – flat fee</a:t>
            </a:r>
          </a:p>
          <a:p>
            <a:pPr lvl="3"/>
            <a:r>
              <a:rPr lang="en-US" sz="2500" dirty="0"/>
              <a:t>Remote work – hybrid – flexibility</a:t>
            </a:r>
          </a:p>
          <a:p>
            <a:pPr lvl="3"/>
            <a:r>
              <a:rPr lang="en-US" sz="2500" dirty="0"/>
              <a:t>Retention bonuses</a:t>
            </a:r>
          </a:p>
          <a:p>
            <a:pPr lvl="3"/>
            <a:r>
              <a:rPr lang="en-US" sz="2500" dirty="0"/>
              <a:t>Extra PTO days</a:t>
            </a:r>
          </a:p>
          <a:p>
            <a:pPr lvl="3"/>
            <a:r>
              <a:rPr lang="en-US" sz="2500" dirty="0"/>
              <a:t>Gas cards</a:t>
            </a:r>
          </a:p>
          <a:p>
            <a:pPr lvl="3"/>
            <a:r>
              <a:rPr lang="en-US" sz="2500" dirty="0"/>
              <a:t>Training / Learning and Development</a:t>
            </a:r>
          </a:p>
          <a:p>
            <a:pPr lvl="3"/>
            <a:r>
              <a:rPr lang="en-US" sz="2500" dirty="0"/>
              <a:t>Attendance reward</a:t>
            </a:r>
          </a:p>
          <a:p>
            <a:pPr lvl="3"/>
            <a:endParaRPr lang="en-US" sz="2500" dirty="0"/>
          </a:p>
          <a:p>
            <a:pPr lvl="3"/>
            <a:endParaRPr lang="en-US" sz="2500" dirty="0"/>
          </a:p>
          <a:p>
            <a:pPr lvl="3"/>
            <a:endParaRPr lang="en-US" sz="2500" dirty="0"/>
          </a:p>
          <a:p>
            <a:pPr lvl="3"/>
            <a:endParaRPr lang="en-US" sz="2500" dirty="0"/>
          </a:p>
          <a:p>
            <a:pPr lvl="3"/>
            <a:endParaRPr lang="en-US" sz="2300" dirty="0"/>
          </a:p>
          <a:p>
            <a:pPr lvl="2"/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6681CA-0502-4EB7-BD0F-D4FEEF8EAF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E8E37-DDF6-4AEB-856C-B7C2701BA20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32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46FACDC-E542-40C3-819F-9F7FFB4E0634}"/>
              </a:ext>
            </a:extLst>
          </p:cNvPr>
          <p:cNvSpPr txBox="1"/>
          <p:nvPr/>
        </p:nvSpPr>
        <p:spPr>
          <a:xfrm>
            <a:off x="1255448" y="191188"/>
            <a:ext cx="10150997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algn="l"/>
            <a:r>
              <a:rPr lang="en-US" sz="4400"/>
              <a:t>In Summary – Don’t forget…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672667-48FC-4D09-B282-FBB7110ABBB9}"/>
              </a:ext>
            </a:extLst>
          </p:cNvPr>
          <p:cNvSpPr/>
          <p:nvPr/>
        </p:nvSpPr>
        <p:spPr>
          <a:xfrm>
            <a:off x="440799" y="1217019"/>
            <a:ext cx="10722208" cy="618630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428750" lvl="2" indent="-514350">
              <a:buAutoNum type="arabicParenR"/>
            </a:pPr>
            <a:r>
              <a:rPr lang="en-US" sz="2600" dirty="0"/>
              <a:t>Create a job posting, don’t just use the description!</a:t>
            </a:r>
          </a:p>
          <a:p>
            <a:pPr marL="1428750" lvl="2" indent="-514350">
              <a:buAutoNum type="arabicParenR"/>
            </a:pPr>
            <a:r>
              <a:rPr lang="en-US" sz="2600" dirty="0"/>
              <a:t>When posting the job - look at all your options, check out all the job boards.  Share the job!  </a:t>
            </a:r>
          </a:p>
          <a:p>
            <a:pPr marL="1428750" lvl="2" indent="-514350">
              <a:buAutoNum type="arabicParenR"/>
            </a:pPr>
            <a:r>
              <a:rPr lang="en-US" sz="2600" dirty="0"/>
              <a:t>Keep the applicant in mind with communication – it’s an active market!</a:t>
            </a:r>
          </a:p>
          <a:p>
            <a:pPr marL="1428750" lvl="2" indent="-514350">
              <a:buAutoNum type="arabicParenR"/>
            </a:pPr>
            <a:r>
              <a:rPr lang="en-US" sz="2600" dirty="0"/>
              <a:t>Don’t sit on qualified resumes -  call them now and keep moving</a:t>
            </a:r>
          </a:p>
          <a:p>
            <a:pPr marL="1428750" lvl="2" indent="-514350">
              <a:buAutoNum type="arabicParenR"/>
            </a:pPr>
            <a:r>
              <a:rPr lang="en-US" sz="2600" dirty="0"/>
              <a:t>Look for passive candidates as well</a:t>
            </a:r>
          </a:p>
          <a:p>
            <a:pPr marL="1428750" lvl="2" indent="-514350">
              <a:buAutoNum type="arabicParenR"/>
            </a:pPr>
            <a:r>
              <a:rPr lang="en-US" sz="2600" dirty="0"/>
              <a:t>During interviews, be ready to talk about you, the team, the company. </a:t>
            </a:r>
          </a:p>
          <a:p>
            <a:pPr marL="1428750" lvl="2" indent="-514350">
              <a:buAutoNum type="arabicParenR"/>
            </a:pPr>
            <a:r>
              <a:rPr lang="en-US" sz="2600" dirty="0"/>
              <a:t>Come to the table with your best offer for the candidate!</a:t>
            </a:r>
          </a:p>
          <a:p>
            <a:pPr marL="1428750" lvl="2" indent="-514350">
              <a:buFontTx/>
              <a:buAutoNum type="arabicParenR"/>
            </a:pPr>
            <a:r>
              <a:rPr lang="en-US" sz="2600" dirty="0"/>
              <a:t>Always be transparent and… keep selling!  </a:t>
            </a:r>
          </a:p>
          <a:p>
            <a:pPr marL="1428750" lvl="2" indent="-514350">
              <a:buAutoNum type="arabicParenR"/>
            </a:pPr>
            <a:endParaRPr lang="en-US" sz="2600" dirty="0"/>
          </a:p>
          <a:p>
            <a:pPr marL="1428750" lvl="2" indent="-514350">
              <a:buAutoNum type="arabicParenR"/>
            </a:pPr>
            <a:endParaRPr lang="en-US" sz="2600" dirty="0"/>
          </a:p>
          <a:p>
            <a:pPr marL="1428750" lvl="2" indent="-514350">
              <a:buAutoNum type="arabicParenR"/>
            </a:pPr>
            <a:endParaRPr lang="en-US" sz="2600" dirty="0"/>
          </a:p>
          <a:p>
            <a:pPr lvl="2"/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6681CA-0502-4EB7-BD0F-D4FEEF8EAF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E8E37-DDF6-4AEB-856C-B7C2701BA20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0246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C5549D-FEE7-4B4F-A0F7-C55E5EF872B3}"/>
              </a:ext>
            </a:extLst>
          </p:cNvPr>
          <p:cNvSpPr/>
          <p:nvPr/>
        </p:nvSpPr>
        <p:spPr>
          <a:xfrm>
            <a:off x="998621" y="1"/>
            <a:ext cx="11193379" cy="599172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09804D-B8C7-4C19-9F93-E2F25310FD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962" y="809250"/>
            <a:ext cx="3159125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3">
            <a:extLst>
              <a:ext uri="{FF2B5EF4-FFF2-40B4-BE49-F238E27FC236}">
                <a16:creationId xmlns:a16="http://schemas.microsoft.com/office/drawing/2014/main" id="{FC3092D1-1EBE-422F-8453-ADEE76CEE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8742" y="2253379"/>
            <a:ext cx="25955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chemeClr val="bg1"/>
                </a:solidFill>
              </a:rPr>
              <a:t>We are HR. ™</a:t>
            </a:r>
          </a:p>
        </p:txBody>
      </p:sp>
      <p:sp>
        <p:nvSpPr>
          <p:cNvPr id="10" name="Text Placeholder 26">
            <a:extLst>
              <a:ext uri="{FF2B5EF4-FFF2-40B4-BE49-F238E27FC236}">
                <a16:creationId xmlns:a16="http://schemas.microsoft.com/office/drawing/2014/main" id="{255499B7-32A8-47E2-922C-A34E69BB71A6}"/>
              </a:ext>
            </a:extLst>
          </p:cNvPr>
          <p:cNvSpPr txBox="1">
            <a:spLocks/>
          </p:cNvSpPr>
          <p:nvPr/>
        </p:nvSpPr>
        <p:spPr>
          <a:xfrm>
            <a:off x="6124413" y="3062585"/>
            <a:ext cx="5840940" cy="22909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accent1"/>
                </a:solidFill>
              </a:rPr>
              <a:t>Recruiting Strategies for Building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an Effective Healthcare Team </a:t>
            </a:r>
          </a:p>
          <a:p>
            <a:pPr algn="ctr"/>
            <a:endParaRPr lang="en-US" sz="2000" dirty="0">
              <a:solidFill>
                <a:schemeClr val="accent1"/>
              </a:solidFill>
            </a:endParaRPr>
          </a:p>
          <a:p>
            <a:pPr algn="ctr"/>
            <a:r>
              <a:rPr lang="en-US" sz="2400" dirty="0">
                <a:solidFill>
                  <a:schemeClr val="accent1"/>
                </a:solidFill>
              </a:rPr>
              <a:t>Holly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400" dirty="0">
                <a:solidFill>
                  <a:schemeClr val="accent1"/>
                </a:solidFill>
              </a:rPr>
              <a:t>Lancaster, Recruiting Director</a:t>
            </a:r>
          </a:p>
          <a:p>
            <a:pPr algn="ctr"/>
            <a:endParaRPr lang="en-US" sz="4400" dirty="0">
              <a:solidFill>
                <a:schemeClr val="accent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3B8E047-9B33-40A9-8ADB-F4CFF2AB58F5}"/>
              </a:ext>
            </a:extLst>
          </p:cNvPr>
          <p:cNvCxnSpPr>
            <a:cxnSpLocks/>
          </p:cNvCxnSpPr>
          <p:nvPr/>
        </p:nvCxnSpPr>
        <p:spPr>
          <a:xfrm>
            <a:off x="6376736" y="215148"/>
            <a:ext cx="0" cy="547578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Abstract steps on a light green pastel background">
            <a:extLst>
              <a:ext uri="{FF2B5EF4-FFF2-40B4-BE49-F238E27FC236}">
                <a16:creationId xmlns:a16="http://schemas.microsoft.com/office/drawing/2014/main" id="{BBC0B2F6-1F04-4456-BBB0-DB400F4584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536" y="1070029"/>
            <a:ext cx="4925877" cy="369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837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46FACDC-E542-40C3-819F-9F7FFB4E0634}"/>
              </a:ext>
            </a:extLst>
          </p:cNvPr>
          <p:cNvSpPr txBox="1"/>
          <p:nvPr/>
        </p:nvSpPr>
        <p:spPr>
          <a:xfrm>
            <a:off x="1213747" y="257176"/>
            <a:ext cx="10150997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algn="l"/>
            <a:r>
              <a:rPr lang="en-US" sz="4400"/>
              <a:t>KMA Human Resources Consulting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672667-48FC-4D09-B282-FBB7110ABBB9}"/>
              </a:ext>
            </a:extLst>
          </p:cNvPr>
          <p:cNvSpPr/>
          <p:nvPr/>
        </p:nvSpPr>
        <p:spPr>
          <a:xfrm>
            <a:off x="1051525" y="1355012"/>
            <a:ext cx="9840667" cy="504753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300" dirty="0"/>
              <a:t>Since 2007, KMA has provided businesses throughout New England with recruiting and HR consulting services. </a:t>
            </a:r>
          </a:p>
          <a:p>
            <a:pPr lvl="2"/>
            <a:endParaRPr lang="en-US" sz="23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300" dirty="0"/>
              <a:t>KMA’s recruiting team works with organizations of all sizes and industries to find the right talent for their needs – today and in the future. 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300" dirty="0"/>
              <a:t>We have 35 consultants across Maine, New Hampshire, Massachusetts, Connecticut and New York.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3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300" dirty="0"/>
              <a:t>We recruit for all levels, including executive, professional, entry level, and labor and manufacturing.</a:t>
            </a:r>
          </a:p>
          <a:p>
            <a:pPr lvl="2"/>
            <a:endParaRPr lang="en-US" sz="2300" dirty="0"/>
          </a:p>
          <a:p>
            <a:pPr lvl="2"/>
            <a:endParaRPr lang="en-US" sz="23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6681CA-0502-4EB7-BD0F-D4FEEF8EAF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E8E37-DDF6-4AEB-856C-B7C2701BA202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2A302C-A582-4C00-A54E-6A67F3072F42}"/>
              </a:ext>
            </a:extLst>
          </p:cNvPr>
          <p:cNvSpPr/>
          <p:nvPr/>
        </p:nvSpPr>
        <p:spPr>
          <a:xfrm>
            <a:off x="1051525" y="3336829"/>
            <a:ext cx="10150997" cy="115416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1"/>
            <a:r>
              <a:rPr lang="en-US" sz="2300"/>
              <a:t>	 </a:t>
            </a:r>
          </a:p>
          <a:p>
            <a:pPr lvl="2"/>
            <a:endParaRPr lang="en-US" sz="2300"/>
          </a:p>
          <a:p>
            <a:pPr lvl="2"/>
            <a:endParaRPr lang="en-US" sz="2300"/>
          </a:p>
        </p:txBody>
      </p:sp>
    </p:spTree>
    <p:extLst>
      <p:ext uri="{BB962C8B-B14F-4D97-AF65-F5344CB8AC3E}">
        <p14:creationId xmlns:p14="http://schemas.microsoft.com/office/powerpoint/2010/main" val="126788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CC411A-43F4-403B-A531-C32B301397DB}"/>
              </a:ext>
            </a:extLst>
          </p:cNvPr>
          <p:cNvSpPr/>
          <p:nvPr/>
        </p:nvSpPr>
        <p:spPr>
          <a:xfrm>
            <a:off x="1" y="2419109"/>
            <a:ext cx="12192000" cy="10098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6FACDC-E542-40C3-819F-9F7FFB4E0634}"/>
              </a:ext>
            </a:extLst>
          </p:cNvPr>
          <p:cNvSpPr txBox="1"/>
          <p:nvPr/>
        </p:nvSpPr>
        <p:spPr>
          <a:xfrm>
            <a:off x="1820935" y="2543812"/>
            <a:ext cx="806534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4400">
                <a:solidFill>
                  <a:schemeClr val="accent1"/>
                </a:solidFill>
              </a:rPr>
              <a:t>Where are the workers?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6681CA-0502-4EB7-BD0F-D4FEEF8EAF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E8E37-DDF6-4AEB-856C-B7C2701BA20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50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46FACDC-E542-40C3-819F-9F7FFB4E0634}"/>
              </a:ext>
            </a:extLst>
          </p:cNvPr>
          <p:cNvSpPr txBox="1"/>
          <p:nvPr/>
        </p:nvSpPr>
        <p:spPr>
          <a:xfrm>
            <a:off x="1213747" y="257176"/>
            <a:ext cx="10150997" cy="769441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 rtlCol="0" anchor="ctr">
            <a:spAutoFit/>
          </a:bodyPr>
          <a:lstStyle/>
          <a:p>
            <a:pPr algn="l"/>
            <a:r>
              <a:rPr lang="en-US" sz="4400"/>
              <a:t>The Great Resignation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672667-48FC-4D09-B282-FBB7110ABBB9}"/>
              </a:ext>
            </a:extLst>
          </p:cNvPr>
          <p:cNvSpPr/>
          <p:nvPr/>
        </p:nvSpPr>
        <p:spPr>
          <a:xfrm>
            <a:off x="1051525" y="1355012"/>
            <a:ext cx="9840667" cy="292387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1"/>
            <a:endParaRPr lang="en-US" sz="2300"/>
          </a:p>
          <a:p>
            <a:pPr lvl="1"/>
            <a:endParaRPr lang="en-US" sz="2300"/>
          </a:p>
          <a:p>
            <a:pPr lvl="1"/>
            <a:endParaRPr lang="en-US" sz="230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300"/>
              <a:t>4.5 million U.S. workers quit their jobs in November 2021 – a record high</a:t>
            </a:r>
          </a:p>
          <a:p>
            <a:pPr lvl="2"/>
            <a:endParaRPr lang="en-US" sz="2300"/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300"/>
              <a:t>Up from the 4.2 million who quit in October 2021  </a:t>
            </a:r>
          </a:p>
          <a:p>
            <a:pPr lvl="2"/>
            <a:endParaRPr lang="en-US" sz="23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6681CA-0502-4EB7-BD0F-D4FEEF8EAF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E8E37-DDF6-4AEB-856C-B7C2701BA20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2A302C-A582-4C00-A54E-6A67F3072F42}"/>
              </a:ext>
            </a:extLst>
          </p:cNvPr>
          <p:cNvSpPr/>
          <p:nvPr/>
        </p:nvSpPr>
        <p:spPr>
          <a:xfrm>
            <a:off x="1051525" y="3336829"/>
            <a:ext cx="10150997" cy="115416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1"/>
            <a:r>
              <a:rPr lang="en-US" sz="2300"/>
              <a:t>	 </a:t>
            </a:r>
          </a:p>
          <a:p>
            <a:pPr lvl="2"/>
            <a:endParaRPr lang="en-US" sz="2300"/>
          </a:p>
          <a:p>
            <a:pPr lvl="2"/>
            <a:endParaRPr lang="en-US" sz="2300"/>
          </a:p>
        </p:txBody>
      </p:sp>
    </p:spTree>
    <p:extLst>
      <p:ext uri="{BB962C8B-B14F-4D97-AF65-F5344CB8AC3E}">
        <p14:creationId xmlns:p14="http://schemas.microsoft.com/office/powerpoint/2010/main" val="335540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46FACDC-E542-40C3-819F-9F7FFB4E0634}"/>
              </a:ext>
            </a:extLst>
          </p:cNvPr>
          <p:cNvSpPr txBox="1"/>
          <p:nvPr/>
        </p:nvSpPr>
        <p:spPr>
          <a:xfrm>
            <a:off x="1213747" y="257176"/>
            <a:ext cx="10150997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algn="l"/>
            <a:r>
              <a:rPr lang="en-US" sz="4400"/>
              <a:t>Reasons for leaving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672667-48FC-4D09-B282-FBB7110ABBB9}"/>
              </a:ext>
            </a:extLst>
          </p:cNvPr>
          <p:cNvSpPr/>
          <p:nvPr/>
        </p:nvSpPr>
        <p:spPr>
          <a:xfrm>
            <a:off x="1051525" y="1355012"/>
            <a:ext cx="9840667" cy="150810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1"/>
            <a:endParaRPr lang="en-US" sz="2300"/>
          </a:p>
          <a:p>
            <a:pPr lvl="1"/>
            <a:endParaRPr lang="en-US" sz="2300"/>
          </a:p>
          <a:p>
            <a:pPr lvl="1"/>
            <a:endParaRPr lang="en-US" sz="2300"/>
          </a:p>
          <a:p>
            <a:pPr lvl="2"/>
            <a:endParaRPr lang="en-US" sz="23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6681CA-0502-4EB7-BD0F-D4FEEF8EAF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E8E37-DDF6-4AEB-856C-B7C2701BA202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2A302C-A582-4C00-A54E-6A67F3072F42}"/>
              </a:ext>
            </a:extLst>
          </p:cNvPr>
          <p:cNvSpPr/>
          <p:nvPr/>
        </p:nvSpPr>
        <p:spPr>
          <a:xfrm>
            <a:off x="1051525" y="3336829"/>
            <a:ext cx="10150997" cy="115416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1"/>
            <a:r>
              <a:rPr lang="en-US" sz="2300"/>
              <a:t>	 </a:t>
            </a:r>
          </a:p>
          <a:p>
            <a:pPr lvl="2"/>
            <a:endParaRPr lang="en-US" sz="2300"/>
          </a:p>
          <a:p>
            <a:pPr lvl="2"/>
            <a:endParaRPr lang="en-US" sz="23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BD2F33-F9C3-420A-84FB-3220B29487D3}"/>
              </a:ext>
            </a:extLst>
          </p:cNvPr>
          <p:cNvSpPr txBox="1"/>
          <p:nvPr/>
        </p:nvSpPr>
        <p:spPr>
          <a:xfrm>
            <a:off x="1299808" y="1727563"/>
            <a:ext cx="9592384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/>
              <a:t>Americans are looking for “better” jobs - that may include better benefits, higher pay and flexible hours or remote work.</a:t>
            </a:r>
            <a:endParaRPr lang="en-US"/>
          </a:p>
          <a:p>
            <a:pPr lvl="2"/>
            <a:endParaRPr lang="en-US" sz="2400">
              <a:ea typeface="+mn-lt"/>
              <a:cs typeface="+mn-lt"/>
            </a:endParaRPr>
          </a:p>
          <a:p>
            <a:pPr marL="1257300" lvl="2" indent="-342900">
              <a:buFont typeface="Arial,Sans-Serif" panose="020B0604020202020204" pitchFamily="34" charset="0"/>
              <a:buChar char="•"/>
            </a:pPr>
            <a:r>
              <a:rPr lang="en-US" sz="2400">
                <a:ea typeface="+mn-lt"/>
                <a:cs typeface="+mn-lt"/>
              </a:rPr>
              <a:t>Acceleration of baby boomers retiring.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2400">
              <a:ea typeface="+mn-lt"/>
              <a:cs typeface="+mn-lt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/>
              <a:t>Pandemic provided the motivation for career/industry change.</a:t>
            </a:r>
          </a:p>
          <a:p>
            <a:pPr lvl="2"/>
            <a:endParaRPr lang="en-US" sz="240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400"/>
              <a:t>Migration to remote work – an estimated 36.2 million Americans will be remote by 2025 according to </a:t>
            </a:r>
            <a:r>
              <a:rPr lang="en-US" sz="2400" u="sng"/>
              <a:t>Future Workforce Report.</a:t>
            </a:r>
            <a:r>
              <a:rPr lang="en-US" sz="240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727757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CC411A-43F4-403B-A531-C32B301397DB}"/>
              </a:ext>
            </a:extLst>
          </p:cNvPr>
          <p:cNvSpPr/>
          <p:nvPr/>
        </p:nvSpPr>
        <p:spPr>
          <a:xfrm>
            <a:off x="1" y="2419109"/>
            <a:ext cx="12192000" cy="10098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6FACDC-E542-40C3-819F-9F7FFB4E0634}"/>
              </a:ext>
            </a:extLst>
          </p:cNvPr>
          <p:cNvSpPr txBox="1"/>
          <p:nvPr/>
        </p:nvSpPr>
        <p:spPr>
          <a:xfrm>
            <a:off x="1820935" y="2543812"/>
            <a:ext cx="9837665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US" sz="4400">
                <a:solidFill>
                  <a:schemeClr val="accent1"/>
                </a:solidFill>
              </a:rPr>
              <a:t>Recruiting Starts with the Job Posting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6681CA-0502-4EB7-BD0F-D4FEEF8EAF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E8E37-DDF6-4AEB-856C-B7C2701BA20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208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46FACDC-E542-40C3-819F-9F7FFB4E0634}"/>
              </a:ext>
            </a:extLst>
          </p:cNvPr>
          <p:cNvSpPr txBox="1"/>
          <p:nvPr/>
        </p:nvSpPr>
        <p:spPr>
          <a:xfrm>
            <a:off x="1213747" y="257176"/>
            <a:ext cx="10150997" cy="769441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>
            <a:spAutoFit/>
          </a:bodyPr>
          <a:lstStyle/>
          <a:p>
            <a:pPr algn="l"/>
            <a:r>
              <a:rPr lang="en-US" sz="4400"/>
              <a:t>Job Description vs. Job Posting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5672667-48FC-4D09-B282-FBB7110ABBB9}"/>
              </a:ext>
            </a:extLst>
          </p:cNvPr>
          <p:cNvSpPr/>
          <p:nvPr/>
        </p:nvSpPr>
        <p:spPr>
          <a:xfrm>
            <a:off x="989478" y="1138071"/>
            <a:ext cx="8232309" cy="330859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1"/>
            <a:r>
              <a:rPr lang="en-US" b="1" u="sng" dirty="0"/>
              <a:t>Description</a:t>
            </a:r>
            <a:r>
              <a:rPr lang="en-US" dirty="0"/>
              <a:t>: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/>
              <a:t>Official outline of the job stating all responsibilities involved  and all requirements. 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/>
              <a:t>Used as an agreement between employee and employer as a contract of position expectations.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/>
              <a:t>Not recommended for the job posting. 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endParaRPr lang="en-US" sz="2300" dirty="0"/>
          </a:p>
          <a:p>
            <a:pPr lvl="2"/>
            <a:endParaRPr lang="en-US" sz="2300" dirty="0"/>
          </a:p>
          <a:p>
            <a:pPr lvl="2"/>
            <a:endParaRPr lang="en-US" sz="2300" dirty="0"/>
          </a:p>
          <a:p>
            <a:pPr lvl="2"/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6681CA-0502-4EB7-BD0F-D4FEEF8EAF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E8E37-DDF6-4AEB-856C-B7C2701BA202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92A302C-A582-4C00-A54E-6A67F3072F42}"/>
              </a:ext>
            </a:extLst>
          </p:cNvPr>
          <p:cNvSpPr/>
          <p:nvPr/>
        </p:nvSpPr>
        <p:spPr>
          <a:xfrm>
            <a:off x="989478" y="2792370"/>
            <a:ext cx="8232309" cy="246221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1"/>
            <a:endParaRPr lang="en-US" sz="2300" b="1" u="sng" dirty="0"/>
          </a:p>
          <a:p>
            <a:pPr lvl="1"/>
            <a:r>
              <a:rPr lang="en-US" b="1" u="sng" dirty="0"/>
              <a:t>Posting</a:t>
            </a:r>
            <a:r>
              <a:rPr lang="en-US" dirty="0"/>
              <a:t>: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/>
              <a:t>A simplified summary of the job, focusing on the basics. Less formal.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/>
              <a:t>Removing any requirements that may deter applicants.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/>
              <a:t>Includes positive language promoting the employer/company.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/>
              <a:t>Used as more of an advertisement for the job. 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dirty="0"/>
              <a:t>Think of it as a sales document.</a:t>
            </a:r>
          </a:p>
          <a:p>
            <a:pPr lvl="2"/>
            <a:endParaRPr lang="en-US" sz="23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94F578-39F3-4099-8899-EA1E1586A87C}"/>
              </a:ext>
            </a:extLst>
          </p:cNvPr>
          <p:cNvSpPr txBox="1"/>
          <p:nvPr/>
        </p:nvSpPr>
        <p:spPr>
          <a:xfrm>
            <a:off x="9939706" y="1774823"/>
            <a:ext cx="1923802" cy="397031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What is like to work there?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What’s in it for me? (why will they like the job)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Realistic Growth opportunites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Benefits</a:t>
            </a:r>
          </a:p>
          <a:p>
            <a:r>
              <a:rPr lang="en-US" dirty="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68395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A1B977-6C3D-4354-BC87-1E9AF36ED5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E8E37-DDF6-4AEB-856C-B7C2701BA20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836C57-F41C-4678-A964-2D6C3413BA25}"/>
              </a:ext>
            </a:extLst>
          </p:cNvPr>
          <p:cNvSpPr txBox="1"/>
          <p:nvPr/>
        </p:nvSpPr>
        <p:spPr>
          <a:xfrm>
            <a:off x="1232899" y="171639"/>
            <a:ext cx="10171416" cy="769441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US" sz="4400"/>
              <a:t>Where to Post a Job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2D32FC-D319-437F-9E2C-4AC934E05A22}"/>
              </a:ext>
            </a:extLst>
          </p:cNvPr>
          <p:cNvSpPr/>
          <p:nvPr/>
        </p:nvSpPr>
        <p:spPr>
          <a:xfrm>
            <a:off x="1089941" y="948690"/>
            <a:ext cx="9840667" cy="5601533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lvl="1" algn="ctr"/>
            <a:r>
              <a:rPr lang="en-US" sz="2300" b="1" u="sng" dirty="0"/>
              <a:t>Consider all your options…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Mainstream Boards such as: </a:t>
            </a:r>
            <a:endParaRPr lang="en-US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highlight>
                  <a:srgbClr val="FFFF00"/>
                </a:highlight>
              </a:rPr>
              <a:t>Indeed,</a:t>
            </a:r>
            <a:r>
              <a:rPr lang="en-US" sz="2000" dirty="0"/>
              <a:t> </a:t>
            </a:r>
            <a:r>
              <a:rPr lang="en-US" sz="2000" dirty="0">
                <a:highlight>
                  <a:srgbClr val="FFFF00"/>
                </a:highlight>
              </a:rPr>
              <a:t>LinkedIn</a:t>
            </a:r>
            <a:r>
              <a:rPr lang="en-US" sz="2000" dirty="0"/>
              <a:t>, Monster.com, CareerBuilder, etc.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Consider paid VS. unpaid options.  (Higher visibility costs more)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Industry Specific: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Associations with job boards (do we have memberships?)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Local Boards: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Universities, colleges (great for entry level)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On our own pages: 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Career Website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Social Media (Facebook, LinkedIn, etc.) </a:t>
            </a:r>
          </a:p>
          <a:p>
            <a:pPr lvl="2"/>
            <a:endParaRPr lang="en-US" sz="2300" dirty="0"/>
          </a:p>
          <a:p>
            <a:pPr lvl="2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05175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CC411A-43F4-403B-A531-C32B301397DB}"/>
              </a:ext>
            </a:extLst>
          </p:cNvPr>
          <p:cNvSpPr/>
          <p:nvPr/>
        </p:nvSpPr>
        <p:spPr>
          <a:xfrm>
            <a:off x="1" y="2419109"/>
            <a:ext cx="12192000" cy="100989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6FACDC-E542-40C3-819F-9F7FFB4E0634}"/>
              </a:ext>
            </a:extLst>
          </p:cNvPr>
          <p:cNvSpPr txBox="1"/>
          <p:nvPr/>
        </p:nvSpPr>
        <p:spPr>
          <a:xfrm>
            <a:off x="1820935" y="2543812"/>
            <a:ext cx="9410049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>
                <a:solidFill>
                  <a:srgbClr val="F4DA40"/>
                </a:solidFill>
                <a:latin typeface="Franklin Gothic Book" panose="020B0503020102020204"/>
              </a:rPr>
              <a:t>The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srgbClr val="F4DA4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Applicants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6681CA-0502-4EB7-BD0F-D4FEEF8EAF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7E8E37-DDF6-4AEB-856C-B7C2701BA20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C2340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C2340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2993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MA HR 2021 Theme">
      <a:dk1>
        <a:srgbClr val="0C2340"/>
      </a:dk1>
      <a:lt1>
        <a:srgbClr val="FFFFFF"/>
      </a:lt1>
      <a:dk2>
        <a:srgbClr val="005978"/>
      </a:dk2>
      <a:lt2>
        <a:srgbClr val="D9D8D6"/>
      </a:lt2>
      <a:accent1>
        <a:srgbClr val="F4DA40"/>
      </a:accent1>
      <a:accent2>
        <a:srgbClr val="638D3D"/>
      </a:accent2>
      <a:accent3>
        <a:srgbClr val="005978"/>
      </a:accent3>
      <a:accent4>
        <a:srgbClr val="DAA900"/>
      </a:accent4>
      <a:accent5>
        <a:srgbClr val="F4DA40"/>
      </a:accent5>
      <a:accent6>
        <a:srgbClr val="638D3D"/>
      </a:accent6>
      <a:hlink>
        <a:srgbClr val="85C0FB"/>
      </a:hlink>
      <a:folHlink>
        <a:srgbClr val="C140F4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MA_PowerPoint_Template_2021_WideScreen" id="{3361F695-EE1E-4F24-8926-EB853095E693}" vid="{4E2ED9A9-6E27-463C-8CB6-776CA9B88DE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ventDate xmlns="320dddfd-0536-476d-9645-9cd86ffb05c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2898F2E027441B135F17776B83868" ma:contentTypeVersion="14" ma:contentTypeDescription="Create a new document." ma:contentTypeScope="" ma:versionID="0b826677a8617847d2959f5628806d52">
  <xsd:schema xmlns:xsd="http://www.w3.org/2001/XMLSchema" xmlns:xs="http://www.w3.org/2001/XMLSchema" xmlns:p="http://schemas.microsoft.com/office/2006/metadata/properties" xmlns:ns2="320dddfd-0536-476d-9645-9cd86ffb05c3" xmlns:ns3="b75b8268-72b9-44b7-9718-30b17120ccf1" targetNamespace="http://schemas.microsoft.com/office/2006/metadata/properties" ma:root="true" ma:fieldsID="abe0801bff3be81f44bb1e28f7775d92" ns2:_="" ns3:_="">
    <xsd:import namespace="320dddfd-0536-476d-9645-9cd86ffb05c3"/>
    <xsd:import namespace="b75b8268-72b9-44b7-9718-30b17120cc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EventDat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0dddfd-0536-476d-9645-9cd86ffb05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EventDate" ma:index="20" nillable="true" ma:displayName="Event Date" ma:format="Dropdown" ma:internalName="EventDate">
      <xsd:simpleType>
        <xsd:restriction base="dms:Text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5b8268-72b9-44b7-9718-30b17120ccf1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64F004-7E27-4EAC-A45E-B462337E65BD}">
  <ds:schemaRefs>
    <ds:schemaRef ds:uri="http://purl.org/dc/terms/"/>
    <ds:schemaRef ds:uri="http://purl.org/dc/elements/1.1/"/>
    <ds:schemaRef ds:uri="http://www.w3.org/XML/1998/namespace"/>
    <ds:schemaRef ds:uri="320dddfd-0536-476d-9645-9cd86ffb05c3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b75b8268-72b9-44b7-9718-30b17120ccf1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3301EFC-0D20-414D-A0C5-0B24206DB904}">
  <ds:schemaRefs>
    <ds:schemaRef ds:uri="320dddfd-0536-476d-9645-9cd86ffb05c3"/>
    <ds:schemaRef ds:uri="b75b8268-72b9-44b7-9718-30b17120ccf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FA232F4-B260-4A83-80F7-F126BEA3E1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2435</TotalTime>
  <Words>972</Words>
  <Application>Microsoft Office PowerPoint</Application>
  <PresentationFormat>Widescreen</PresentationFormat>
  <Paragraphs>181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Arial,Sans-Serif</vt:lpstr>
      <vt:lpstr>Calibri</vt:lpstr>
      <vt:lpstr>Franklin Gothic Book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Noah Tucker</dc:creator>
  <cp:lastModifiedBy>Holly Lancaster</cp:lastModifiedBy>
  <cp:revision>74</cp:revision>
  <dcterms:created xsi:type="dcterms:W3CDTF">2021-03-25T12:27:14Z</dcterms:created>
  <dcterms:modified xsi:type="dcterms:W3CDTF">2022-03-18T21:02:25Z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0x0101006EB2898F2E027441B135F17776B83868</vt:lpwstr>
  </property>
  <property fmtid="{D5CDD505-2E9C-101B-9397-08002B2CF9AE}" pid="3" name="Doc_Type">
    <vt:lpwstr/>
  </property>
</Properties>
</file>